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8" r:id="rId3"/>
    <p:sldId id="261" r:id="rId4"/>
    <p:sldId id="270" r:id="rId5"/>
    <p:sldId id="262" r:id="rId6"/>
    <p:sldId id="263" r:id="rId7"/>
    <p:sldId id="264" r:id="rId8"/>
    <p:sldId id="257" r:id="rId9"/>
    <p:sldId id="258" r:id="rId10"/>
    <p:sldId id="259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934" y="-5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404087-816C-4533-AF21-506D5BC82856}" type="datetimeFigureOut">
              <a:rPr lang="it-IT" smtClean="0"/>
              <a:pPr/>
              <a:t>12/09/2013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706830-7B7B-4046-8897-08C2918D4930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it-IT" sz="4800" dirty="0" smtClean="0"/>
              <a:t> </a:t>
            </a:r>
            <a:br>
              <a:rPr lang="it-IT" sz="4800" dirty="0" smtClean="0"/>
            </a:br>
            <a:r>
              <a:rPr lang="it-IT" sz="4400" dirty="0" smtClean="0"/>
              <a:t> </a:t>
            </a:r>
            <a:br>
              <a:rPr lang="it-IT" sz="4400" dirty="0" smtClean="0"/>
            </a:br>
            <a:r>
              <a:rPr lang="it-IT" sz="4400" dirty="0" smtClean="0"/>
              <a:t> </a:t>
            </a:r>
            <a:br>
              <a:rPr lang="it-IT" sz="4400" dirty="0" smtClean="0"/>
            </a:br>
            <a:endParaRPr lang="it-IT" sz="4800" b="1" dirty="0">
              <a:solidFill>
                <a:srgbClr val="00B050"/>
              </a:solidFill>
            </a:endParaRPr>
          </a:p>
        </p:txBody>
      </p:sp>
      <p:pic>
        <p:nvPicPr>
          <p:cNvPr id="5" name="Picture 4" descr="fig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080120" cy="107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87624" y="188640"/>
            <a:ext cx="7740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Associazione Italiana Arbitri – F.I.G.C.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COMITATO REGIONALE ARBITRI LIGURIA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8280920" cy="28803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it-IT" sz="14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9400" dirty="0" smtClean="0">
                <a:solidFill>
                  <a:srgbClr val="0070C0"/>
                </a:solidFill>
              </a:rPr>
              <a:t>ALLENAMENTO</a:t>
            </a:r>
          </a:p>
          <a:p>
            <a:pPr algn="ctr">
              <a:buNone/>
            </a:pPr>
            <a:r>
              <a:rPr lang="it-IT" sz="2800" dirty="0" smtClean="0"/>
              <a:t> &amp;</a:t>
            </a:r>
          </a:p>
          <a:p>
            <a:pPr algn="ctr">
              <a:buNone/>
            </a:pPr>
            <a:r>
              <a:rPr lang="it-IT" sz="8500" b="1" dirty="0" smtClean="0">
                <a:solidFill>
                  <a:srgbClr val="FF9900"/>
                </a:solidFill>
              </a:rPr>
              <a:t>ALIMENTAZIONE</a:t>
            </a:r>
          </a:p>
          <a:p>
            <a:pPr algn="ctr">
              <a:buNone/>
            </a:pPr>
            <a:r>
              <a:rPr lang="it-IT" sz="4000" dirty="0" smtClean="0"/>
              <a:t>dell’arbitro di calcio</a:t>
            </a:r>
          </a:p>
          <a:p>
            <a:pPr algn="ctr">
              <a:buNone/>
            </a:pPr>
            <a:endParaRPr lang="it-IT" sz="1200" dirty="0" smtClean="0"/>
          </a:p>
          <a:p>
            <a:pPr algn="just">
              <a:buNone/>
            </a:pPr>
            <a:endParaRPr lang="it-IT" sz="28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6381328"/>
            <a:ext cx="8229600" cy="288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t-IT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Gianluca BOVENZI – referente per</a:t>
            </a:r>
            <a:r>
              <a:rPr kumimoji="0" lang="it-IT" b="0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preparazione atletica del </a:t>
            </a:r>
            <a:r>
              <a:rPr kumimoji="0" lang="it-IT" b="0" i="1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C.R.A.</a:t>
            </a:r>
            <a:r>
              <a:rPr kumimoji="0" lang="it-IT" b="0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Liguria</a:t>
            </a:r>
            <a:endParaRPr kumimoji="0" lang="it-IT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1628800"/>
            <a:ext cx="8229600" cy="864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2800" i="1" dirty="0" smtClean="0">
                <a:solidFill>
                  <a:srgbClr val="0000FF"/>
                </a:solidFill>
              </a:rPr>
              <a:t>Raduno regionale pre-campionato 2013/14</a:t>
            </a:r>
          </a:p>
          <a:p>
            <a:pPr marL="274320" lvl="0" indent="-274320"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it-IT" sz="1600" i="1" dirty="0" smtClean="0"/>
              <a:t>“Loano2 </a:t>
            </a:r>
            <a:r>
              <a:rPr lang="it-IT" sz="1600" i="1" dirty="0" err="1" smtClean="0"/>
              <a:t>Village</a:t>
            </a:r>
            <a:r>
              <a:rPr lang="it-IT" sz="1600" i="1" dirty="0" smtClean="0"/>
              <a:t>”   -  6 -7 Settembre 2013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1"/>
              </a:buClr>
              <a:buSzPct val="85000"/>
            </a:pPr>
            <a:endParaRPr kumimoji="0" lang="it-IT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SUPERCOMPENSAZIONE</a:t>
            </a:r>
            <a:endParaRPr lang="it-IT" dirty="0"/>
          </a:p>
        </p:txBody>
      </p:sp>
      <p:pic>
        <p:nvPicPr>
          <p:cNvPr id="6" name="Segnaposto contenuto 5" descr="Immagine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l="-146" t="-255" r="31313" b="17564"/>
          <a:stretch/>
        </p:blipFill>
        <p:spPr>
          <a:xfrm>
            <a:off x="1259632" y="1700808"/>
            <a:ext cx="6622424" cy="4552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ALIMENTAZIONE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r>
              <a:rPr lang="it-IT" sz="2400" dirty="0" smtClean="0"/>
              <a:t>Assumere la giusta quantità di carboidrati (quelli contenuti nella pasta,pane,riso,patate e carote)</a:t>
            </a:r>
          </a:p>
          <a:p>
            <a:r>
              <a:rPr lang="it-IT" sz="2400" dirty="0" smtClean="0"/>
              <a:t>Assumere pochissima  quantità di proteine</a:t>
            </a:r>
          </a:p>
          <a:p>
            <a:r>
              <a:rPr lang="it-IT" sz="2400" dirty="0" smtClean="0"/>
              <a:t>Assumere una quantità non eccessiva di glucosio</a:t>
            </a:r>
          </a:p>
          <a:p>
            <a:r>
              <a:rPr lang="it-IT" sz="2400" dirty="0" smtClean="0"/>
              <a:t>Assumere liquidi</a:t>
            </a:r>
          </a:p>
          <a:p>
            <a:r>
              <a:rPr lang="it-IT" sz="2400" dirty="0" smtClean="0"/>
              <a:t>Evitare i fritti</a:t>
            </a:r>
          </a:p>
          <a:p>
            <a:r>
              <a:rPr lang="it-IT" sz="2400" dirty="0" smtClean="0"/>
              <a:t>Evitare i grassi e gli insaccati ad eccezione della bresaola e del prosciutto crudo sgrassato</a:t>
            </a:r>
          </a:p>
          <a:p>
            <a:r>
              <a:rPr lang="it-IT" sz="2400" dirty="0" smtClean="0"/>
              <a:t>Evitare abbinamenti scorretti</a:t>
            </a:r>
          </a:p>
          <a:p>
            <a:r>
              <a:rPr lang="it-IT" sz="2400" dirty="0" smtClean="0"/>
              <a:t>Evitare l’alcool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ALIMENTAZIONE TIPO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9292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1600" dirty="0" smtClean="0"/>
              <a:t>PARTITA AL MATTINO: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/>
              <a:t>- colazione </a:t>
            </a:r>
            <a:r>
              <a:rPr lang="it-IT" sz="1600" dirty="0" smtClean="0"/>
              <a:t>abbondante almeno tre ore prima del riscaldamento;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/>
              <a:t>- fette </a:t>
            </a:r>
            <a:r>
              <a:rPr lang="it-IT" sz="1600" dirty="0" smtClean="0"/>
              <a:t>biscottate o pane con marmellata o crostata con marmellata;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/>
              <a:t>- latte </a:t>
            </a:r>
            <a:r>
              <a:rPr lang="it-IT" sz="1600" dirty="0" smtClean="0"/>
              <a:t>o yogurt;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/>
              <a:t>- spremuta </a:t>
            </a:r>
            <a:r>
              <a:rPr lang="it-IT" sz="1600" dirty="0" smtClean="0"/>
              <a:t>d’arancia;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/>
              <a:t>- caffè.</a:t>
            </a:r>
          </a:p>
          <a:p>
            <a:pPr>
              <a:buNone/>
            </a:pPr>
            <a:endParaRPr lang="it-IT" sz="1600" dirty="0" smtClean="0"/>
          </a:p>
          <a:p>
            <a:r>
              <a:rPr lang="it-IT" sz="1600" dirty="0" smtClean="0"/>
              <a:t>PARTITA  AL POMERIGGIO:</a:t>
            </a:r>
            <a:br>
              <a:rPr lang="it-IT" sz="1600" dirty="0" smtClean="0"/>
            </a:br>
            <a:r>
              <a:rPr lang="it-IT" sz="1600" dirty="0" smtClean="0"/>
              <a:t>- </a:t>
            </a:r>
            <a:r>
              <a:rPr lang="it-IT" sz="1600" dirty="0" smtClean="0"/>
              <a:t>colazione </a:t>
            </a:r>
            <a:r>
              <a:rPr lang="it-IT" sz="1600" dirty="0"/>
              <a:t>con fette biscottate o pane con marmellata, latte o yogurt e caffè;</a:t>
            </a:r>
            <a:br>
              <a:rPr lang="it-IT" sz="1600" dirty="0"/>
            </a:br>
            <a:r>
              <a:rPr lang="it-IT" sz="1600" dirty="0" smtClean="0"/>
              <a:t>- spuntino </a:t>
            </a:r>
            <a:r>
              <a:rPr lang="it-IT" sz="1600" dirty="0"/>
              <a:t>a metà mattina con frutta di stagione o spremuta d'arancia;</a:t>
            </a:r>
            <a:br>
              <a:rPr lang="it-IT" sz="1600" dirty="0"/>
            </a:br>
            <a:r>
              <a:rPr lang="it-IT" sz="1600" dirty="0" smtClean="0"/>
              <a:t>- pranzo </a:t>
            </a:r>
            <a:r>
              <a:rPr lang="it-IT" sz="1600" dirty="0"/>
              <a:t>3 ore prima del riscaldamento pre-partita;</a:t>
            </a:r>
          </a:p>
          <a:p>
            <a:pPr marL="274320" lvl="1" indent="0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- verdura </a:t>
            </a:r>
            <a:r>
              <a:rPr lang="it-IT" sz="1600" dirty="0">
                <a:solidFill>
                  <a:schemeClr val="tx1"/>
                </a:solidFill>
              </a:rPr>
              <a:t>cotta (spinaci,patate  e carote lessate</a:t>
            </a:r>
            <a:r>
              <a:rPr lang="it-IT" sz="1600" dirty="0">
                <a:solidFill>
                  <a:schemeClr val="tx1"/>
                </a:solidFill>
              </a:rPr>
              <a:t>);</a:t>
            </a:r>
          </a:p>
          <a:p>
            <a:pPr marL="274320" lvl="1" indent="0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- pasta </a:t>
            </a:r>
            <a:r>
              <a:rPr lang="it-IT" sz="1600" dirty="0">
                <a:solidFill>
                  <a:schemeClr val="tx1"/>
                </a:solidFill>
              </a:rPr>
              <a:t>con o senza pomodoro o riso in bianco;</a:t>
            </a:r>
          </a:p>
          <a:p>
            <a:pPr marL="274320" lvl="1" indent="0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- bresaola </a:t>
            </a:r>
            <a:r>
              <a:rPr lang="it-IT" sz="1600" dirty="0">
                <a:solidFill>
                  <a:schemeClr val="tx1"/>
                </a:solidFill>
              </a:rPr>
              <a:t>o crudo sgrassato con un po’ di formaggio grana;</a:t>
            </a:r>
          </a:p>
          <a:p>
            <a:pPr marL="274320" lvl="1" indent="0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- crostata </a:t>
            </a:r>
            <a:r>
              <a:rPr lang="it-IT" sz="1600" dirty="0">
                <a:solidFill>
                  <a:schemeClr val="tx1"/>
                </a:solidFill>
              </a:rPr>
              <a:t>con marmellata;</a:t>
            </a:r>
          </a:p>
          <a:p>
            <a:pPr marL="274320" lvl="1" indent="0">
              <a:buNone/>
            </a:pPr>
            <a:r>
              <a:rPr lang="it-IT" sz="1600" dirty="0" smtClean="0">
                <a:solidFill>
                  <a:schemeClr val="tx1"/>
                </a:solidFill>
              </a:rPr>
              <a:t>- caffè</a:t>
            </a:r>
            <a:r>
              <a:rPr lang="it-IT" sz="16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ALIMENTAZIONE TIPO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r>
              <a:rPr lang="it-IT" sz="1450" dirty="0" smtClean="0"/>
              <a:t>PARTITA AL POMERIGGIO MA SENZA POSSIBILITà DI PRANZARE TRE ORE PRIMA:</a:t>
            </a:r>
            <a:br>
              <a:rPr lang="it-IT" sz="1450" dirty="0" smtClean="0"/>
            </a:br>
            <a:r>
              <a:rPr lang="it-IT" sz="1450" dirty="0" smtClean="0"/>
              <a:t>-Colazione </a:t>
            </a:r>
            <a:r>
              <a:rPr lang="it-IT" sz="1450" dirty="0" smtClean="0"/>
              <a:t>abbondante con fette biscottate o pane con marmellata o miele, latte o yogurt, </a:t>
            </a:r>
            <a:r>
              <a:rPr lang="it-IT" sz="1450" dirty="0" smtClean="0"/>
              <a:t>spremuta </a:t>
            </a:r>
            <a:r>
              <a:rPr lang="it-IT" sz="1450" dirty="0" smtClean="0"/>
              <a:t>d'arancia e caffè;</a:t>
            </a:r>
            <a:br>
              <a:rPr lang="it-IT" sz="1450" dirty="0" smtClean="0"/>
            </a:br>
            <a:r>
              <a:rPr lang="it-IT" sz="1450" dirty="0" smtClean="0"/>
              <a:t>- Spuntino </a:t>
            </a:r>
            <a:r>
              <a:rPr lang="it-IT" sz="1450" dirty="0" smtClean="0"/>
              <a:t>almeno 3 ore prima dell'inizio della partita con un panino con bresaola o </a:t>
            </a:r>
            <a:r>
              <a:rPr lang="it-IT" sz="1450" dirty="0" smtClean="0"/>
              <a:t>crudo sgrassato</a:t>
            </a:r>
            <a:r>
              <a:rPr lang="it-IT" sz="1450" dirty="0" smtClean="0"/>
              <a:t>;</a:t>
            </a:r>
            <a:br>
              <a:rPr lang="it-IT" sz="1450" dirty="0" smtClean="0"/>
            </a:br>
            <a:r>
              <a:rPr lang="it-IT" sz="1450" dirty="0" smtClean="0"/>
              <a:t>- Niente </a:t>
            </a:r>
            <a:r>
              <a:rPr lang="it-IT" sz="1450" dirty="0" smtClean="0"/>
              <a:t>pranzo ma è consigliato tenersi a portata di mano una barretta energetica</a:t>
            </a:r>
            <a:r>
              <a:rPr lang="it-IT" sz="1450" dirty="0" smtClean="0"/>
              <a:t>.</a:t>
            </a:r>
          </a:p>
          <a:p>
            <a:endParaRPr lang="it-IT" sz="1450" dirty="0" smtClean="0"/>
          </a:p>
          <a:p>
            <a:r>
              <a:rPr lang="it-IT" sz="1450" dirty="0" smtClean="0"/>
              <a:t>PASTO PREPARTITA AL BAR:</a:t>
            </a:r>
            <a:br>
              <a:rPr lang="it-IT" sz="1450" dirty="0" smtClean="0"/>
            </a:br>
            <a:r>
              <a:rPr lang="it-IT" sz="1450" dirty="0" smtClean="0"/>
              <a:t>- Mangiare </a:t>
            </a:r>
            <a:r>
              <a:rPr lang="it-IT" sz="1450" dirty="0" smtClean="0"/>
              <a:t>in abbondanza nel pasto precedente a questo;</a:t>
            </a:r>
            <a:br>
              <a:rPr lang="it-IT" sz="1450" dirty="0" smtClean="0"/>
            </a:br>
            <a:r>
              <a:rPr lang="it-IT" sz="1450" dirty="0" smtClean="0"/>
              <a:t>- Panino </a:t>
            </a:r>
            <a:r>
              <a:rPr lang="it-IT" sz="1450" dirty="0" smtClean="0"/>
              <a:t>con bresaola o crudo sgrassato;</a:t>
            </a:r>
            <a:br>
              <a:rPr lang="it-IT" sz="1450" dirty="0" smtClean="0"/>
            </a:br>
            <a:r>
              <a:rPr lang="it-IT" sz="1450" dirty="0" smtClean="0"/>
              <a:t>- Crostata </a:t>
            </a:r>
            <a:r>
              <a:rPr lang="it-IT" sz="1450" dirty="0" smtClean="0"/>
              <a:t>con marmellata (evitare panna e creme);</a:t>
            </a:r>
            <a:br>
              <a:rPr lang="it-IT" sz="1450" dirty="0" smtClean="0"/>
            </a:br>
            <a:r>
              <a:rPr lang="it-IT" sz="1450" dirty="0" smtClean="0"/>
              <a:t>- Caffè.</a:t>
            </a:r>
          </a:p>
          <a:p>
            <a:pPr marL="0" indent="0">
              <a:buNone/>
            </a:pPr>
            <a:endParaRPr lang="it-IT" sz="1450" dirty="0" smtClean="0"/>
          </a:p>
          <a:p>
            <a:r>
              <a:rPr lang="it-IT" sz="1450" dirty="0" smtClean="0"/>
              <a:t>PARTITA ALLA SERA</a:t>
            </a:r>
            <a:r>
              <a:rPr lang="it-IT" sz="1450" dirty="0" smtClean="0"/>
              <a:t>:</a:t>
            </a:r>
          </a:p>
          <a:p>
            <a:pPr marL="274320" lvl="1" indent="0">
              <a:buNone/>
            </a:pPr>
            <a:r>
              <a:rPr lang="it-IT" sz="1450" dirty="0" smtClean="0">
                <a:solidFill>
                  <a:schemeClr val="tx1"/>
                </a:solidFill>
              </a:rPr>
              <a:t>- Colazione </a:t>
            </a:r>
            <a:r>
              <a:rPr lang="it-IT" sz="1450" dirty="0">
                <a:solidFill>
                  <a:schemeClr val="tx1"/>
                </a:solidFill>
              </a:rPr>
              <a:t>con fette biscottate o pane con marmellata, latte o yogurt e </a:t>
            </a:r>
            <a:r>
              <a:rPr lang="it-IT" sz="1450" dirty="0" smtClean="0">
                <a:solidFill>
                  <a:schemeClr val="tx1"/>
                </a:solidFill>
              </a:rPr>
              <a:t>caffè.</a:t>
            </a:r>
            <a:r>
              <a:rPr lang="it-IT" sz="1450" dirty="0">
                <a:solidFill>
                  <a:schemeClr val="tx1"/>
                </a:solidFill>
              </a:rPr>
              <a:t/>
            </a:r>
            <a:br>
              <a:rPr lang="it-IT" sz="1450" dirty="0">
                <a:solidFill>
                  <a:schemeClr val="tx1"/>
                </a:solidFill>
              </a:rPr>
            </a:br>
            <a:r>
              <a:rPr lang="it-IT" sz="1450" dirty="0" smtClean="0">
                <a:solidFill>
                  <a:schemeClr val="tx1"/>
                </a:solidFill>
              </a:rPr>
              <a:t>- Pranzo </a:t>
            </a:r>
            <a:r>
              <a:rPr lang="it-IT" sz="1450" dirty="0">
                <a:solidFill>
                  <a:schemeClr val="tx1"/>
                </a:solidFill>
              </a:rPr>
              <a:t>con Verdura cotta (spinaci, patate e carote lessate), pasta con o senza pomodoro o Riso alla parmigiana, bistecca di tacchino o </a:t>
            </a:r>
            <a:r>
              <a:rPr lang="it-IT" sz="1450" dirty="0" smtClean="0">
                <a:solidFill>
                  <a:schemeClr val="tx1"/>
                </a:solidFill>
              </a:rPr>
              <a:t>pollo.</a:t>
            </a:r>
            <a:r>
              <a:rPr lang="it-IT" sz="1450" dirty="0">
                <a:solidFill>
                  <a:schemeClr val="tx1"/>
                </a:solidFill>
              </a:rPr>
              <a:t/>
            </a:r>
            <a:br>
              <a:rPr lang="it-IT" sz="1450" dirty="0">
                <a:solidFill>
                  <a:schemeClr val="tx1"/>
                </a:solidFill>
              </a:rPr>
            </a:br>
            <a:r>
              <a:rPr lang="it-IT" sz="1450" dirty="0" smtClean="0">
                <a:solidFill>
                  <a:schemeClr val="tx1"/>
                </a:solidFill>
              </a:rPr>
              <a:t>- Spuntino </a:t>
            </a:r>
            <a:r>
              <a:rPr lang="it-IT" sz="1450" dirty="0">
                <a:solidFill>
                  <a:schemeClr val="tx1"/>
                </a:solidFill>
              </a:rPr>
              <a:t>almeno 3 ore prima del riscaldamento pre-partita con 2 fette di bresaola o crudo sgrassato, crostata di mele e spremuta d‘arancia.</a:t>
            </a:r>
            <a:r>
              <a:rPr lang="it-IT" sz="1600" dirty="0">
                <a:solidFill>
                  <a:schemeClr val="tx1"/>
                </a:solidFill>
              </a:rPr>
              <a:t/>
            </a:r>
            <a:br>
              <a:rPr lang="it-IT" sz="1600" dirty="0">
                <a:solidFill>
                  <a:schemeClr val="tx1"/>
                </a:solidFill>
              </a:rPr>
            </a:br>
            <a:r>
              <a:rPr lang="it-IT" sz="1100" dirty="0" smtClean="0"/>
              <a:t/>
            </a:r>
            <a:br>
              <a:rPr lang="it-IT" sz="1100" dirty="0" smtClean="0"/>
            </a:br>
            <a:r>
              <a:rPr lang="it-IT" sz="1100" dirty="0" smtClean="0"/>
              <a:t/>
            </a:r>
            <a:br>
              <a:rPr lang="it-IT" sz="1100" dirty="0" smtClean="0"/>
            </a:br>
            <a:r>
              <a:rPr lang="it-IT" sz="1100" dirty="0" smtClean="0"/>
              <a:t/>
            </a:r>
            <a:br>
              <a:rPr lang="it-IT" sz="1100" dirty="0" smtClean="0"/>
            </a:b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204864"/>
            <a:ext cx="8928992" cy="2215148"/>
          </a:xfrm>
        </p:spPr>
        <p:txBody>
          <a:bodyPr/>
          <a:lstStyle/>
          <a:p>
            <a:r>
              <a:rPr lang="it-IT" b="1" dirty="0" smtClean="0"/>
              <a:t>BOVENZI </a:t>
            </a:r>
            <a:r>
              <a:rPr lang="it-IT" b="1" dirty="0" smtClean="0"/>
              <a:t>GIANLUCA</a:t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EMAIL: ref.atletica.liguria@aia-figc.it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CELL</a:t>
            </a:r>
            <a:r>
              <a:rPr lang="it-IT" dirty="0" smtClean="0"/>
              <a:t>: 3483415201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72008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B050"/>
                </a:solidFill>
              </a:rPr>
              <a:t>COS’È </a:t>
            </a:r>
            <a:r>
              <a:rPr lang="it-IT" sz="4000" dirty="0" smtClean="0">
                <a:solidFill>
                  <a:srgbClr val="00B050"/>
                </a:solidFill>
              </a:rPr>
              <a:t>L’ALLENAMENTO</a:t>
            </a:r>
            <a:endParaRPr lang="it-IT" sz="40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23295" y="2276872"/>
            <a:ext cx="5760640" cy="3240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sz="2800" dirty="0" smtClean="0"/>
              <a:t>E’ un </a:t>
            </a:r>
            <a:r>
              <a:rPr lang="it-IT" sz="2800" b="1" u="sng" dirty="0" smtClean="0">
                <a:solidFill>
                  <a:srgbClr val="FF0000"/>
                </a:solidFill>
              </a:rPr>
              <a:t>processo d’azione </a:t>
            </a:r>
            <a:r>
              <a:rPr lang="it-IT" sz="2800" dirty="0" smtClean="0">
                <a:solidFill>
                  <a:srgbClr val="FF0000"/>
                </a:solidFill>
              </a:rPr>
              <a:t>PSICO-PEDAGOGICO </a:t>
            </a:r>
            <a:r>
              <a:rPr lang="it-IT" sz="2800" dirty="0" smtClean="0"/>
              <a:t>che, a seguito di corretti ed appropriati stimoli ed interventi, tende al </a:t>
            </a:r>
            <a:r>
              <a:rPr lang="it-IT" sz="2800" dirty="0" smtClean="0">
                <a:solidFill>
                  <a:srgbClr val="FF0000"/>
                </a:solidFill>
              </a:rPr>
              <a:t>miglioramento qualitativo e quantitativo </a:t>
            </a:r>
            <a:r>
              <a:rPr lang="it-IT" sz="2800" dirty="0" smtClean="0"/>
              <a:t>dei livelli minimi delle </a:t>
            </a:r>
            <a:r>
              <a:rPr lang="it-IT" sz="2800" dirty="0" smtClean="0">
                <a:solidFill>
                  <a:srgbClr val="FF0000"/>
                </a:solidFill>
              </a:rPr>
              <a:t>abilità PSICO-MOTORIE</a:t>
            </a:r>
            <a:r>
              <a:rPr lang="it-IT" sz="2800" dirty="0" smtClean="0"/>
              <a:t>.</a:t>
            </a:r>
            <a:endParaRPr lang="it-IT" sz="2800" dirty="0"/>
          </a:p>
        </p:txBody>
      </p:sp>
      <p:pic>
        <p:nvPicPr>
          <p:cNvPr id="1026" name="Picture 2" descr="\\bssdocs\filesrv\area1\staff\Immagini\circoloolis_cervel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77177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bssdocs\filesrv\area1\staff\Immagini\Atleta.jpg"/>
          <p:cNvPicPr>
            <a:picLocks noChangeAspect="1" noChangeArrowheads="1"/>
          </p:cNvPicPr>
          <p:nvPr/>
        </p:nvPicPr>
        <p:blipFill>
          <a:blip r:embed="rId2" cstate="print">
            <a:lum bright="56000" contrast="-35000"/>
          </a:blip>
          <a:srcRect/>
          <a:stretch>
            <a:fillRect/>
          </a:stretch>
        </p:blipFill>
        <p:spPr bwMode="auto">
          <a:xfrm>
            <a:off x="231092" y="1438986"/>
            <a:ext cx="8733396" cy="492563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80920" cy="758952"/>
          </a:xfrm>
        </p:spPr>
        <p:txBody>
          <a:bodyPr>
            <a:normAutofit/>
          </a:bodyPr>
          <a:lstStyle/>
          <a:p>
            <a:r>
              <a:rPr lang="it-IT" dirty="0"/>
              <a:t>FATTORI  SU CUI  INTERVENIRE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80920" cy="3768733"/>
          </a:xfrm>
        </p:spPr>
        <p:txBody>
          <a:bodyPr>
            <a:normAutofit fontScale="92500"/>
          </a:bodyPr>
          <a:lstStyle/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chemeClr val="accent1">
                    <a:lumMod val="75000"/>
                  </a:schemeClr>
                </a:solidFill>
              </a:rPr>
              <a:t>fisiche</a:t>
            </a:r>
          </a:p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rgbClr val="00B050"/>
                </a:solidFill>
              </a:rPr>
              <a:t>tattiche</a:t>
            </a:r>
          </a:p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rgbClr val="7030A0"/>
                </a:solidFill>
              </a:rPr>
              <a:t>psichiche </a:t>
            </a:r>
          </a:p>
          <a:p>
            <a:endParaRPr lang="it-IT" dirty="0" smtClean="0"/>
          </a:p>
          <a:p>
            <a:pPr algn="ctr">
              <a:buNone/>
            </a:pPr>
            <a:r>
              <a:rPr lang="it-IT" b="1" dirty="0" smtClean="0"/>
              <a:t>E' fondamentale ricordare che non è possibile</a:t>
            </a:r>
          </a:p>
          <a:p>
            <a:pPr algn="ctr">
              <a:buNone/>
            </a:pPr>
            <a:r>
              <a:rPr lang="it-IT" b="1" dirty="0" smtClean="0"/>
              <a:t>intervenire su una di queste capacità senza influenzare le altre, per questo motivo l'allenamento è un processo a carattere globale.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bssdocs\filesrv\area1\staff\Immagini\Atleta.jpg"/>
          <p:cNvPicPr>
            <a:picLocks noChangeAspect="1" noChangeArrowheads="1"/>
          </p:cNvPicPr>
          <p:nvPr/>
        </p:nvPicPr>
        <p:blipFill>
          <a:blip r:embed="rId2" cstate="print">
            <a:lum bright="56000" contrast="-35000"/>
          </a:blip>
          <a:srcRect/>
          <a:stretch>
            <a:fillRect/>
          </a:stretch>
        </p:blipFill>
        <p:spPr bwMode="auto">
          <a:xfrm>
            <a:off x="231092" y="1438986"/>
            <a:ext cx="8733396" cy="492563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280920" cy="758952"/>
          </a:xfrm>
        </p:spPr>
        <p:txBody>
          <a:bodyPr>
            <a:normAutofit/>
          </a:bodyPr>
          <a:lstStyle/>
          <a:p>
            <a:r>
              <a:rPr lang="it-IT" dirty="0"/>
              <a:t>FATTORI </a:t>
            </a:r>
            <a:r>
              <a:rPr lang="it-IT" dirty="0"/>
              <a:t> SU CUI  INTERVENIRE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80920" cy="3768733"/>
          </a:xfrm>
        </p:spPr>
        <p:txBody>
          <a:bodyPr>
            <a:normAutofit/>
          </a:bodyPr>
          <a:lstStyle/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chemeClr val="accent1">
                    <a:lumMod val="75000"/>
                  </a:schemeClr>
                </a:solidFill>
              </a:rPr>
              <a:t>fisiche</a:t>
            </a:r>
            <a:r>
              <a:rPr lang="it-IT" sz="3000" dirty="0"/>
              <a:t>.</a:t>
            </a:r>
          </a:p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rgbClr val="00B050"/>
                </a:solidFill>
              </a:rPr>
              <a:t>tattiche</a:t>
            </a:r>
            <a:r>
              <a:rPr lang="it-IT" sz="3000" dirty="0"/>
              <a:t>:</a:t>
            </a:r>
            <a:r>
              <a:rPr lang="it-IT" sz="3000" b="1" dirty="0" smtClean="0">
                <a:solidFill>
                  <a:srgbClr val="00B050"/>
                </a:solidFill>
              </a:rPr>
              <a:t> </a:t>
            </a:r>
            <a:r>
              <a:rPr lang="it-IT" sz="3000" dirty="0" smtClean="0"/>
              <a:t>sapere</a:t>
            </a:r>
            <a:r>
              <a:rPr lang="it-IT" sz="3000" b="1" dirty="0" smtClean="0">
                <a:solidFill>
                  <a:srgbClr val="00B050"/>
                </a:solidFill>
              </a:rPr>
              <a:t> </a:t>
            </a:r>
            <a:r>
              <a:rPr lang="it-IT" sz="3000" dirty="0" smtClean="0"/>
              <a:t>come</a:t>
            </a:r>
            <a:r>
              <a:rPr lang="it-IT" sz="3000" b="1" dirty="0" smtClean="0">
                <a:solidFill>
                  <a:srgbClr val="00B050"/>
                </a:solidFill>
              </a:rPr>
              <a:t> </a:t>
            </a:r>
            <a:r>
              <a:rPr lang="it-IT" sz="3000" dirty="0" smtClean="0"/>
              <a:t>e</a:t>
            </a:r>
            <a:r>
              <a:rPr lang="it-IT" sz="3000" b="1" dirty="0" smtClean="0"/>
              <a:t> </a:t>
            </a:r>
            <a:r>
              <a:rPr lang="it-IT" sz="3000" dirty="0" smtClean="0"/>
              <a:t>dove muoversi per aver il minor dispendio di energia.</a:t>
            </a:r>
            <a:endParaRPr lang="it-IT" sz="3000" dirty="0" smtClean="0">
              <a:solidFill>
                <a:srgbClr val="00B050"/>
              </a:solidFill>
            </a:endParaRPr>
          </a:p>
          <a:p>
            <a:r>
              <a:rPr lang="it-IT" sz="3000" dirty="0" smtClean="0"/>
              <a:t>Allenamento capacità </a:t>
            </a:r>
            <a:r>
              <a:rPr lang="it-IT" sz="3000" b="1" dirty="0" smtClean="0">
                <a:solidFill>
                  <a:srgbClr val="7030A0"/>
                </a:solidFill>
              </a:rPr>
              <a:t>psichiche</a:t>
            </a:r>
            <a:r>
              <a:rPr lang="it-IT" sz="3000" dirty="0"/>
              <a:t>:</a:t>
            </a:r>
            <a:r>
              <a:rPr lang="it-IT" sz="3000" b="1" dirty="0" smtClean="0">
                <a:solidFill>
                  <a:srgbClr val="7030A0"/>
                </a:solidFill>
              </a:rPr>
              <a:t> </a:t>
            </a:r>
            <a:r>
              <a:rPr lang="it-IT" sz="3000" dirty="0" smtClean="0"/>
              <a:t>riuscire ad avere una LUCIDITA’ MENTALE per la durata della gara</a:t>
            </a:r>
            <a:endParaRPr lang="it-IT" sz="3000" b="1" dirty="0" smtClean="0">
              <a:solidFill>
                <a:srgbClr val="7030A0"/>
              </a:solidFill>
            </a:endParaRPr>
          </a:p>
          <a:p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bssdocs\filesrv\area1\staff\Immagini\tomtom-sportwatch-tecnologia-per-allenars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5199" y="1685671"/>
            <a:ext cx="4696862" cy="2742601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CAPACITA’ CONDIZIONALI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184576"/>
          </a:xfrm>
        </p:spPr>
        <p:txBody>
          <a:bodyPr>
            <a:noAutofit/>
          </a:bodyPr>
          <a:lstStyle/>
          <a:p>
            <a:r>
              <a:rPr lang="it-IT" sz="1800" dirty="0" smtClean="0"/>
              <a:t>FORZA: </a:t>
            </a:r>
          </a:p>
          <a:p>
            <a:pPr lvl="3"/>
            <a:r>
              <a:rPr lang="it-IT" sz="1800" dirty="0" smtClean="0"/>
              <a:t>Forza rapida</a:t>
            </a:r>
          </a:p>
          <a:p>
            <a:pPr lvl="3"/>
            <a:r>
              <a:rPr lang="it-IT" sz="1800" dirty="0" smtClean="0"/>
              <a:t>Forza massima </a:t>
            </a:r>
          </a:p>
          <a:p>
            <a:pPr lvl="3"/>
            <a:r>
              <a:rPr lang="it-IT" sz="1800" dirty="0" smtClean="0"/>
              <a:t>Forza resistente</a:t>
            </a:r>
          </a:p>
          <a:p>
            <a:r>
              <a:rPr lang="it-IT" sz="1800" dirty="0" smtClean="0"/>
              <a:t>VELOCITÀ:</a:t>
            </a:r>
            <a:endParaRPr lang="it-IT" sz="1800" dirty="0" smtClean="0"/>
          </a:p>
          <a:p>
            <a:pPr lvl="3"/>
            <a:r>
              <a:rPr lang="it-IT" sz="1800" dirty="0" smtClean="0"/>
              <a:t>Forza rapida</a:t>
            </a:r>
          </a:p>
          <a:p>
            <a:pPr lvl="3"/>
            <a:r>
              <a:rPr lang="it-IT" sz="1800" dirty="0" smtClean="0"/>
              <a:t>Rapidità massima</a:t>
            </a:r>
          </a:p>
          <a:p>
            <a:pPr lvl="3"/>
            <a:r>
              <a:rPr lang="it-IT" sz="1800" dirty="0" smtClean="0"/>
              <a:t>Resistenza alla velocità</a:t>
            </a:r>
          </a:p>
          <a:p>
            <a:r>
              <a:rPr lang="it-IT" sz="1800" dirty="0" smtClean="0"/>
              <a:t>RESISTENZA: </a:t>
            </a:r>
          </a:p>
          <a:p>
            <a:pPr lvl="3"/>
            <a:r>
              <a:rPr lang="it-IT" sz="1800" dirty="0" smtClean="0"/>
              <a:t>Resistenza di </a:t>
            </a:r>
            <a:r>
              <a:rPr lang="it-IT" sz="1800" b="1" dirty="0" smtClean="0">
                <a:solidFill>
                  <a:schemeClr val="tx1"/>
                </a:solidFill>
              </a:rPr>
              <a:t>breve</a:t>
            </a:r>
            <a:r>
              <a:rPr lang="it-IT" sz="1800" dirty="0" smtClean="0"/>
              <a:t> periodo (45’’-2’)</a:t>
            </a:r>
          </a:p>
          <a:p>
            <a:pPr lvl="3"/>
            <a:r>
              <a:rPr lang="it-IT" sz="1800" dirty="0" smtClean="0"/>
              <a:t>Resistenza di </a:t>
            </a:r>
            <a:r>
              <a:rPr lang="it-IT" sz="1800" b="1" dirty="0" smtClean="0">
                <a:solidFill>
                  <a:schemeClr val="tx1"/>
                </a:solidFill>
              </a:rPr>
              <a:t>medio</a:t>
            </a:r>
            <a:r>
              <a:rPr lang="it-IT" sz="1800" dirty="0" smtClean="0"/>
              <a:t> periodo (2’-8’)</a:t>
            </a:r>
          </a:p>
          <a:p>
            <a:pPr lvl="3"/>
            <a:r>
              <a:rPr lang="it-IT" sz="1800" dirty="0" smtClean="0"/>
              <a:t>Resistenza di </a:t>
            </a:r>
            <a:r>
              <a:rPr lang="it-IT" sz="1800" b="1" dirty="0" smtClean="0">
                <a:solidFill>
                  <a:schemeClr val="tx1"/>
                </a:solidFill>
              </a:rPr>
              <a:t>lungo</a:t>
            </a:r>
            <a:r>
              <a:rPr lang="it-IT" sz="1800" dirty="0" smtClean="0"/>
              <a:t> periodo (&gt;8’)</a:t>
            </a:r>
          </a:p>
          <a:p>
            <a:pPr lvl="3"/>
            <a:r>
              <a:rPr lang="it-IT" sz="1800" dirty="0" smtClean="0"/>
              <a:t>Resistenza alla 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forza</a:t>
            </a:r>
          </a:p>
          <a:p>
            <a:pPr lvl="3"/>
            <a:r>
              <a:rPr lang="it-IT" sz="1800" dirty="0" smtClean="0"/>
              <a:t>Resistenza alla </a:t>
            </a:r>
            <a:r>
              <a:rPr lang="it-IT" sz="1800" b="1" dirty="0" smtClean="0">
                <a:solidFill>
                  <a:srgbClr val="FF0000"/>
                </a:solidFill>
              </a:rPr>
              <a:t>velocità</a:t>
            </a:r>
            <a:r>
              <a:rPr lang="it-IT" sz="1800" dirty="0" smtClean="0"/>
              <a:t> (&lt;45’’)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STRETCHING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Lo stretching è allungamento</a:t>
            </a:r>
          </a:p>
          <a:p>
            <a:r>
              <a:rPr lang="it-IT" dirty="0" smtClean="0"/>
              <a:t>Permette di aumentare la flessibilità</a:t>
            </a:r>
          </a:p>
          <a:p>
            <a:r>
              <a:rPr lang="it-IT" dirty="0" smtClean="0"/>
              <a:t>Previene gli infortuni</a:t>
            </a:r>
          </a:p>
          <a:p>
            <a:r>
              <a:rPr lang="it-IT" dirty="0" smtClean="0"/>
              <a:t>Può essere pericoloso se praticato non correttamente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IMPORTANTE È </a:t>
            </a:r>
            <a:r>
              <a:rPr lang="it-IT" dirty="0" smtClean="0"/>
              <a:t>NON ARRIVARE MAI ALLA SOGLIA DEL DOLORE</a:t>
            </a:r>
          </a:p>
          <a:p>
            <a:pPr algn="ctr">
              <a:buNone/>
            </a:pPr>
            <a:r>
              <a:rPr lang="it-IT" dirty="0" smtClean="0"/>
              <a:t>LO STRETCHING NON </a:t>
            </a:r>
            <a:r>
              <a:rPr lang="it-IT" dirty="0"/>
              <a:t>È </a:t>
            </a:r>
            <a:r>
              <a:rPr lang="it-IT" dirty="0" smtClean="0"/>
              <a:t>UNA FORMA DI RISCALDAMENTO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576064"/>
          </a:xfrm>
        </p:spPr>
        <p:txBody>
          <a:bodyPr>
            <a:noAutofit/>
          </a:bodyPr>
          <a:lstStyle/>
          <a:p>
            <a:r>
              <a:rPr lang="it-IT" sz="2600" dirty="0" smtClean="0"/>
              <a:t>STRETCHING DINAMICO E STRECHING STATICO</a:t>
            </a:r>
            <a:endParaRPr lang="it-IT" sz="2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04456"/>
          </a:xfrm>
        </p:spPr>
        <p:txBody>
          <a:bodyPr>
            <a:normAutofit fontScale="92500"/>
          </a:bodyPr>
          <a:lstStyle/>
          <a:p>
            <a:r>
              <a:rPr lang="it-IT" sz="2400" dirty="0" smtClean="0"/>
              <a:t>Lo stretching dinamico (MOBILITA’ ARTICOLARE</a:t>
            </a:r>
            <a:r>
              <a:rPr lang="it-IT" sz="2400" dirty="0" smtClean="0"/>
              <a:t>): usa </a:t>
            </a:r>
            <a:r>
              <a:rPr lang="it-IT" sz="2400" dirty="0" smtClean="0"/>
              <a:t>movimenti controllati delle gambe per migliorare il range di movimento, scioglie i muscoli e aumenta il battito cardiaco,aiutandoti a correre in modo più efficace (OSCILLAZIONI</a:t>
            </a:r>
            <a:r>
              <a:rPr lang="it-IT" sz="2400" dirty="0" smtClean="0"/>
              <a:t>, CALCIATA, AFFONDI </a:t>
            </a:r>
            <a:r>
              <a:rPr lang="it-IT" sz="2400" dirty="0" smtClean="0"/>
              <a:t>IN </a:t>
            </a:r>
            <a:r>
              <a:rPr lang="it-IT" sz="2400" dirty="0" smtClean="0"/>
              <a:t>AVAZAMENTO). </a:t>
            </a:r>
            <a:r>
              <a:rPr lang="it-IT" sz="2400" dirty="0">
                <a:solidFill>
                  <a:srgbClr val="FF0000"/>
                </a:solidFill>
              </a:rPr>
              <a:t>-&gt;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da </a:t>
            </a:r>
            <a:r>
              <a:rPr lang="it-IT" sz="2400" dirty="0" smtClean="0">
                <a:solidFill>
                  <a:srgbClr val="FF0000"/>
                </a:solidFill>
              </a:rPr>
              <a:t>eseguire durante il </a:t>
            </a:r>
            <a:r>
              <a:rPr lang="it-IT" sz="2400" dirty="0" smtClean="0">
                <a:solidFill>
                  <a:srgbClr val="FF0000"/>
                </a:solidFill>
              </a:rPr>
              <a:t>riscaldamento</a:t>
            </a:r>
          </a:p>
          <a:p>
            <a:pPr marL="0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dirty="0" smtClean="0"/>
              <a:t>Lo stretching statico</a:t>
            </a:r>
            <a:r>
              <a:rPr lang="it-IT" sz="2400" dirty="0" smtClean="0"/>
              <a:t>: si </a:t>
            </a:r>
            <a:r>
              <a:rPr lang="it-IT" sz="2400" dirty="0" smtClean="0"/>
              <a:t>prende una posizione che sia possibile mantenere senza dolore. Questa posizione </a:t>
            </a:r>
            <a:r>
              <a:rPr lang="it-IT" sz="2400" dirty="0" smtClean="0"/>
              <a:t>deve essere </a:t>
            </a:r>
            <a:r>
              <a:rPr lang="it-IT" sz="2400" dirty="0" smtClean="0"/>
              <a:t>raggiunta lentamente, in modo da non stimolare nei muscoli antagonisti il riflesso miotatico (riflesso da stiramento</a:t>
            </a:r>
            <a:r>
              <a:rPr lang="it-IT" sz="2400" dirty="0" smtClean="0"/>
              <a:t>).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5152" cy="576064"/>
          </a:xfrm>
        </p:spPr>
        <p:txBody>
          <a:bodyPr>
            <a:normAutofit fontScale="90000"/>
          </a:bodyPr>
          <a:lstStyle/>
          <a:p>
            <a:r>
              <a:rPr lang="it-IT" sz="2600" dirty="0" smtClean="0"/>
              <a:t>COSA BISOGNA CORRERE PER EVITARE GLI INFORTUNI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it-IT" sz="2800" dirty="0" smtClean="0">
                <a:solidFill>
                  <a:srgbClr val="00B050"/>
                </a:solidFill>
              </a:rPr>
              <a:t>TESTA</a:t>
            </a:r>
            <a:r>
              <a:rPr lang="it-IT" sz="2800" dirty="0" smtClean="0">
                <a:solidFill>
                  <a:srgbClr val="00B050"/>
                </a:solidFill>
              </a:rPr>
              <a:t>:</a:t>
            </a:r>
            <a:r>
              <a:rPr lang="it-IT" sz="2800" dirty="0" smtClean="0"/>
              <a:t> in </a:t>
            </a:r>
            <a:r>
              <a:rPr lang="it-IT" sz="2800" dirty="0" smtClean="0"/>
              <a:t>linea con il corpo,non si deve guardar per terra quando si corre.</a:t>
            </a:r>
            <a:endParaRPr lang="it-IT" sz="2800" dirty="0">
              <a:solidFill>
                <a:srgbClr val="00B050"/>
              </a:solidFill>
            </a:endParaRPr>
          </a:p>
          <a:p>
            <a:r>
              <a:rPr lang="it-IT" sz="2800" dirty="0">
                <a:solidFill>
                  <a:srgbClr val="00B050"/>
                </a:solidFill>
              </a:rPr>
              <a:t>SPALLE</a:t>
            </a:r>
            <a:r>
              <a:rPr lang="it-IT" sz="2800" dirty="0">
                <a:solidFill>
                  <a:srgbClr val="00B050"/>
                </a:solidFill>
              </a:rPr>
              <a:t>: </a:t>
            </a:r>
            <a:r>
              <a:rPr lang="it-IT" sz="2800" dirty="0" smtClean="0"/>
              <a:t>ben </a:t>
            </a:r>
            <a:r>
              <a:rPr lang="it-IT" sz="2800" dirty="0"/>
              <a:t>aperte</a:t>
            </a:r>
            <a:r>
              <a:rPr lang="it-IT" sz="2800" dirty="0" smtClean="0"/>
              <a:t> e mai chiuse in avanti. Cosi si favorisce la respirazione</a:t>
            </a:r>
          </a:p>
          <a:p>
            <a:r>
              <a:rPr lang="it-IT" sz="2800" dirty="0">
                <a:solidFill>
                  <a:srgbClr val="00B050"/>
                </a:solidFill>
              </a:rPr>
              <a:t>BRACCIA: </a:t>
            </a:r>
            <a:r>
              <a:rPr lang="it-IT" sz="2800" dirty="0" smtClean="0"/>
              <a:t>mantenere </a:t>
            </a:r>
            <a:r>
              <a:rPr lang="it-IT" sz="2800" dirty="0" smtClean="0"/>
              <a:t>i gomiti a 90 gradi e leggermente aperti.</a:t>
            </a:r>
          </a:p>
          <a:p>
            <a:r>
              <a:rPr lang="it-IT" sz="2800" dirty="0">
                <a:solidFill>
                  <a:srgbClr val="00B050"/>
                </a:solidFill>
              </a:rPr>
              <a:t>TRONCO: </a:t>
            </a:r>
            <a:r>
              <a:rPr lang="it-IT" sz="2800" dirty="0" smtClean="0"/>
              <a:t>piegato </a:t>
            </a:r>
            <a:r>
              <a:rPr lang="it-IT" sz="2800" dirty="0" smtClean="0"/>
              <a:t>leggermente in avanti per favorire la corsa.</a:t>
            </a:r>
          </a:p>
          <a:p>
            <a:r>
              <a:rPr lang="it-IT" sz="2800" dirty="0">
                <a:solidFill>
                  <a:srgbClr val="00B050"/>
                </a:solidFill>
              </a:rPr>
              <a:t>PIEDI: </a:t>
            </a:r>
            <a:r>
              <a:rPr lang="it-IT" sz="2800" dirty="0" smtClean="0"/>
              <a:t>mai </a:t>
            </a:r>
            <a:r>
              <a:rPr lang="it-IT" sz="2800" dirty="0" smtClean="0"/>
              <a:t>appoggiare per primi i talloni. Appoggiare sempre per primo l’avampiede</a:t>
            </a:r>
            <a:r>
              <a:rPr lang="it-IT" sz="2800" dirty="0" smtClean="0"/>
              <a:t>.</a:t>
            </a: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720080"/>
          </a:xfrm>
        </p:spPr>
        <p:txBody>
          <a:bodyPr>
            <a:normAutofit/>
          </a:bodyPr>
          <a:lstStyle/>
          <a:p>
            <a:r>
              <a:rPr lang="it-IT" dirty="0" smtClean="0"/>
              <a:t>COME EVITARE I TRAUMI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2276872"/>
            <a:ext cx="8503920" cy="3462136"/>
          </a:xfrm>
        </p:spPr>
        <p:txBody>
          <a:bodyPr/>
          <a:lstStyle/>
          <a:p>
            <a:r>
              <a:rPr lang="it-IT" dirty="0" smtClean="0"/>
              <a:t>Idratarsi bene</a:t>
            </a:r>
            <a:r>
              <a:rPr lang="it-IT" dirty="0" smtClean="0"/>
              <a:t>, bere </a:t>
            </a:r>
            <a:r>
              <a:rPr lang="it-IT" dirty="0" smtClean="0"/>
              <a:t>almeno due bicchieri d’acqua prima della gara. Facendo ciò i muscoli sono più reattivi e meno vulnerabili alle contratture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Prima della gara </a:t>
            </a:r>
            <a:r>
              <a:rPr lang="it-IT" u="sng" dirty="0" smtClean="0"/>
              <a:t>non</a:t>
            </a:r>
            <a:r>
              <a:rPr lang="it-IT" dirty="0" smtClean="0"/>
              <a:t> far stretching STATICO ma solo lo stretching DINAMICO (</a:t>
            </a:r>
            <a:r>
              <a:rPr lang="it-IT" dirty="0" smtClean="0"/>
              <a:t>MOBILITÀ </a:t>
            </a:r>
            <a:r>
              <a:rPr lang="it-IT" dirty="0" smtClean="0"/>
              <a:t>ARTICOLARE)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385</TotalTime>
  <Words>545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Città</vt:lpstr>
      <vt:lpstr>      </vt:lpstr>
      <vt:lpstr>COS’È L’ALLENAMENTO</vt:lpstr>
      <vt:lpstr>FATTORI  SU CUI  INTERVENIRE</vt:lpstr>
      <vt:lpstr>FATTORI  SU CUI  INTERVENIRE</vt:lpstr>
      <vt:lpstr>LE CAPACITA’ CONDIZIONALI</vt:lpstr>
      <vt:lpstr>LO STRETCHING</vt:lpstr>
      <vt:lpstr>STRETCHING DINAMICO E STRECHING STATICO</vt:lpstr>
      <vt:lpstr>COSA BISOGNA CORRERE PER EVITARE GLI INFORTUNI</vt:lpstr>
      <vt:lpstr>COME EVITARE I TRAUMI</vt:lpstr>
      <vt:lpstr>LA SUPERCOMPENSAZIONE</vt:lpstr>
      <vt:lpstr>ALIMENTAZIONE</vt:lpstr>
      <vt:lpstr>ALIMENTAZIONE TIPO</vt:lpstr>
      <vt:lpstr>ALIMENTAZIONE TIPO</vt:lpstr>
      <vt:lpstr>BOVENZI GIANLUCA  EMAIL: ref.atletica.liguria@aia-figc.it CELL: 3483415201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bisogna correre per evitare gli infortuni?</dc:title>
  <dc:creator>Gianluca</dc:creator>
  <cp:lastModifiedBy>Emmanuel</cp:lastModifiedBy>
  <cp:revision>42</cp:revision>
  <dcterms:created xsi:type="dcterms:W3CDTF">2013-08-11T19:11:16Z</dcterms:created>
  <dcterms:modified xsi:type="dcterms:W3CDTF">2013-09-12T10:51:39Z</dcterms:modified>
</cp:coreProperties>
</file>